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394" r:id="rId2"/>
    <p:sldId id="371" r:id="rId3"/>
    <p:sldId id="399" r:id="rId4"/>
    <p:sldId id="400" r:id="rId5"/>
    <p:sldId id="403" r:id="rId6"/>
    <p:sldId id="404" r:id="rId7"/>
    <p:sldId id="405" r:id="rId8"/>
    <p:sldId id="407" r:id="rId9"/>
    <p:sldId id="409" r:id="rId10"/>
    <p:sldId id="412" r:id="rId11"/>
    <p:sldId id="401" r:id="rId12"/>
    <p:sldId id="414" r:id="rId13"/>
    <p:sldId id="413" r:id="rId14"/>
    <p:sldId id="415" r:id="rId15"/>
    <p:sldId id="416" r:id="rId16"/>
    <p:sldId id="417" r:id="rId17"/>
    <p:sldId id="402" r:id="rId18"/>
    <p:sldId id="418" r:id="rId19"/>
  </p:sldIdLst>
  <p:sldSz cx="9144000" cy="5143500" type="screen16x9"/>
  <p:notesSz cx="6858000" cy="9144000"/>
  <p:embeddedFontLst>
    <p:embeddedFont>
      <p:font typeface="Bellota Text" panose="020B0604020202020204" charset="0"/>
      <p:regular r:id="rId21"/>
      <p:bold r:id="rId22"/>
      <p:italic r:id="rId23"/>
      <p:boldItalic r:id="rId24"/>
    </p:embeddedFont>
    <p:embeddedFont>
      <p:font typeface="ＭＳ Ｐゴシック" panose="020B0600070205080204" pitchFamily="34" charset="-128"/>
      <p:regular r:id="rId25"/>
    </p:embeddedFont>
    <p:embeddedFont>
      <p:font typeface="Teko" panose="020B0604020202020204" charset="0"/>
      <p:regular r:id="rId26"/>
      <p:bold r:id="rId27"/>
    </p:embeddedFont>
    <p:embeddedFont>
      <p:font typeface="Sora SemiBold" panose="020B0604020202020204" charset="0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70B148-5CBC-4600-B805-2AB849B20133}">
  <a:tblStyle styleId="{7C70B148-5CBC-4600-B805-2AB849B201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91C03F8-05D8-4ECC-A898-CA5E6FD60A0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>
          <a:extLst>
            <a:ext uri="{FF2B5EF4-FFF2-40B4-BE49-F238E27FC236}">
              <a16:creationId xmlns:a16="http://schemas.microsoft.com/office/drawing/2014/main" id="{447E81DC-11D2-5303-9E18-451CD8E5B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a5fafbee72_0_68:notes">
            <a:extLst>
              <a:ext uri="{FF2B5EF4-FFF2-40B4-BE49-F238E27FC236}">
                <a16:creationId xmlns:a16="http://schemas.microsoft.com/office/drawing/2014/main" id="{93216EDB-8580-7FC9-E53F-41FB87500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2a5fafbee72_0_68:notes">
            <a:extLst>
              <a:ext uri="{FF2B5EF4-FFF2-40B4-BE49-F238E27FC236}">
                <a16:creationId xmlns:a16="http://schemas.microsoft.com/office/drawing/2014/main" id="{096B40A5-7E92-24D4-A69F-344C7A332B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97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38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4"/>
          <p:cNvGrpSpPr/>
          <p:nvPr/>
        </p:nvGrpSpPr>
        <p:grpSpPr>
          <a:xfrm>
            <a:off x="-104276" y="-176797"/>
            <a:ext cx="9337026" cy="5858774"/>
            <a:chOff x="-104276" y="-176797"/>
            <a:chExt cx="9337026" cy="5858774"/>
          </a:xfrm>
        </p:grpSpPr>
        <p:pic>
          <p:nvPicPr>
            <p:cNvPr id="44" name="Google Shape;44;p4"/>
            <p:cNvPicPr preferRelativeResize="0"/>
            <p:nvPr/>
          </p:nvPicPr>
          <p:blipFill rotWithShape="1">
            <a:blip r:embed="rId2">
              <a:alphaModFix amt="50000"/>
            </a:blip>
            <a:srcRect l="28061" t="-2109" r="32151" b="74571"/>
            <a:stretch/>
          </p:blipFill>
          <p:spPr>
            <a:xfrm>
              <a:off x="-15529" y="2727275"/>
              <a:ext cx="4281027" cy="2416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"/>
            <p:cNvPicPr preferRelativeResize="0"/>
            <p:nvPr/>
          </p:nvPicPr>
          <p:blipFill rotWithShape="1">
            <a:blip r:embed="rId3">
              <a:alphaModFix amt="50000"/>
            </a:blip>
            <a:srcRect l="30270" t="6641" r="56805" b="72949"/>
            <a:stretch/>
          </p:blipFill>
          <p:spPr>
            <a:xfrm>
              <a:off x="6499802" y="0"/>
              <a:ext cx="2641326" cy="207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4"/>
            <p:cNvPicPr preferRelativeResize="0"/>
            <p:nvPr/>
          </p:nvPicPr>
          <p:blipFill rotWithShape="1">
            <a:blip r:embed="rId4">
              <a:alphaModFix amt="70000"/>
            </a:blip>
            <a:srcRect l="11190" t="-6147" b="41636"/>
            <a:stretch/>
          </p:blipFill>
          <p:spPr>
            <a:xfrm flipH="1">
              <a:off x="6487161" y="4157455"/>
              <a:ext cx="2641313" cy="15245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4"/>
            <p:cNvPicPr preferRelativeResize="0"/>
            <p:nvPr/>
          </p:nvPicPr>
          <p:blipFill rotWithShape="1">
            <a:blip r:embed="rId5">
              <a:alphaModFix/>
            </a:blip>
            <a:srcRect l="8853" t="14996" r="8862" b="14989"/>
            <a:stretch/>
          </p:blipFill>
          <p:spPr>
            <a:xfrm flipH="1">
              <a:off x="8305950" y="3326200"/>
              <a:ext cx="926800" cy="83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4"/>
            <p:cNvPicPr preferRelativeResize="0"/>
            <p:nvPr/>
          </p:nvPicPr>
          <p:blipFill rotWithShape="1">
            <a:blip r:embed="rId4">
              <a:alphaModFix amt="70000"/>
            </a:blip>
            <a:srcRect t="23608" b="-9268"/>
            <a:stretch/>
          </p:blipFill>
          <p:spPr>
            <a:xfrm>
              <a:off x="-104276" y="-176797"/>
              <a:ext cx="2304175" cy="1568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llota Text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8"/>
          <p:cNvGrpSpPr/>
          <p:nvPr/>
        </p:nvGrpSpPr>
        <p:grpSpPr>
          <a:xfrm>
            <a:off x="-2874" y="1"/>
            <a:ext cx="9149774" cy="5409326"/>
            <a:chOff x="-2874" y="1"/>
            <a:chExt cx="9149774" cy="5409326"/>
          </a:xfrm>
        </p:grpSpPr>
        <p:grpSp>
          <p:nvGrpSpPr>
            <p:cNvPr id="422" name="Google Shape;422;p28"/>
            <p:cNvGrpSpPr/>
            <p:nvPr/>
          </p:nvGrpSpPr>
          <p:grpSpPr>
            <a:xfrm>
              <a:off x="-2874" y="4592"/>
              <a:ext cx="9149774" cy="5404735"/>
              <a:chOff x="-2874" y="4592"/>
              <a:chExt cx="9149774" cy="5404735"/>
            </a:xfrm>
          </p:grpSpPr>
          <p:pic>
            <p:nvPicPr>
              <p:cNvPr id="423" name="Google Shape;423;p28"/>
              <p:cNvPicPr preferRelativeResize="0"/>
              <p:nvPr/>
            </p:nvPicPr>
            <p:blipFill rotWithShape="1">
              <a:blip r:embed="rId2">
                <a:alphaModFix amt="50000"/>
              </a:blip>
              <a:srcRect l="48303" t="40946" r="29362" b="26568"/>
              <a:stretch/>
            </p:blipFill>
            <p:spPr>
              <a:xfrm>
                <a:off x="2336302" y="4600"/>
                <a:ext cx="6810598" cy="491907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24" name="Google Shape;424;p28"/>
              <p:cNvGrpSpPr/>
              <p:nvPr/>
            </p:nvGrpSpPr>
            <p:grpSpPr>
              <a:xfrm>
                <a:off x="-2874" y="4592"/>
                <a:ext cx="9149763" cy="5404735"/>
                <a:chOff x="-2874" y="4592"/>
                <a:chExt cx="9149763" cy="5404735"/>
              </a:xfrm>
            </p:grpSpPr>
            <p:grpSp>
              <p:nvGrpSpPr>
                <p:cNvPr id="425" name="Google Shape;425;p28"/>
                <p:cNvGrpSpPr/>
                <p:nvPr/>
              </p:nvGrpSpPr>
              <p:grpSpPr>
                <a:xfrm>
                  <a:off x="-2874" y="4592"/>
                  <a:ext cx="9149763" cy="5404735"/>
                  <a:chOff x="-2874" y="4592"/>
                  <a:chExt cx="9149763" cy="5404735"/>
                </a:xfrm>
              </p:grpSpPr>
              <p:grpSp>
                <p:nvGrpSpPr>
                  <p:cNvPr id="426" name="Google Shape;426;p28"/>
                  <p:cNvGrpSpPr/>
                  <p:nvPr/>
                </p:nvGrpSpPr>
                <p:grpSpPr>
                  <a:xfrm>
                    <a:off x="-2874" y="4592"/>
                    <a:ext cx="9149763" cy="5404735"/>
                    <a:chOff x="-2874" y="4592"/>
                    <a:chExt cx="9149763" cy="5404735"/>
                  </a:xfrm>
                </p:grpSpPr>
                <p:pic>
                  <p:nvPicPr>
                    <p:cNvPr id="427" name="Google Shape;427;p28"/>
                    <p:cNvPicPr preferRelativeResize="0"/>
                    <p:nvPr/>
                  </p:nvPicPr>
                  <p:blipFill rotWithShape="1">
                    <a:blip r:embed="rId3">
                      <a:alphaModFix amt="70000"/>
                    </a:blip>
                    <a:srcRect l="11190" t="-6147" b="41636"/>
                    <a:stretch/>
                  </p:blipFill>
                  <p:spPr>
                    <a:xfrm>
                      <a:off x="6505576" y="3884805"/>
                      <a:ext cx="2641313" cy="15245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428" name="Google Shape;428;p28"/>
                    <p:cNvPicPr preferRelativeResize="0"/>
                    <p:nvPr/>
                  </p:nvPicPr>
                  <p:blipFill rotWithShape="1">
                    <a:blip r:embed="rId3">
                      <a:alphaModFix amt="70000"/>
                    </a:blip>
                    <a:srcRect l="2921" t="21805" r="8268" b="13682"/>
                    <a:stretch/>
                  </p:blipFill>
                  <p:spPr>
                    <a:xfrm>
                      <a:off x="-2874" y="4592"/>
                      <a:ext cx="2641313" cy="152452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pic>
                <p:nvPicPr>
                  <p:cNvPr id="429" name="Google Shape;429;p28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l="34007" t="44265" r="31621" b="19127"/>
                  <a:stretch/>
                </p:blipFill>
                <p:spPr>
                  <a:xfrm flipH="1">
                    <a:off x="255414" y="606575"/>
                    <a:ext cx="524675" cy="56649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30" name="Google Shape;430;p28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l="35054" t="40673" r="29458" b="29647"/>
                  <a:stretch/>
                </p:blipFill>
                <p:spPr>
                  <a:xfrm flipH="1">
                    <a:off x="780081" y="170623"/>
                    <a:ext cx="524650" cy="4448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431" name="Google Shape;431;p2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10171" t="14996" r="10179" b="14989"/>
                <a:stretch/>
              </p:blipFill>
              <p:spPr>
                <a:xfrm>
                  <a:off x="161656" y="4182800"/>
                  <a:ext cx="909106" cy="8424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32" name="Google Shape;432;p28"/>
            <p:cNvPicPr preferRelativeResize="0"/>
            <p:nvPr/>
          </p:nvPicPr>
          <p:blipFill rotWithShape="1">
            <a:blip r:embed="rId7">
              <a:alphaModFix amt="50000"/>
            </a:blip>
            <a:srcRect l="43316" t="29992" r="39113" b="48974"/>
            <a:stretch/>
          </p:blipFill>
          <p:spPr>
            <a:xfrm>
              <a:off x="-2861" y="1"/>
              <a:ext cx="1890575" cy="1845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29"/>
          <p:cNvGrpSpPr/>
          <p:nvPr/>
        </p:nvGrpSpPr>
        <p:grpSpPr>
          <a:xfrm>
            <a:off x="-2875" y="0"/>
            <a:ext cx="9177470" cy="5197500"/>
            <a:chOff x="-2875" y="0"/>
            <a:chExt cx="9177470" cy="5197500"/>
          </a:xfrm>
        </p:grpSpPr>
        <p:pic>
          <p:nvPicPr>
            <p:cNvPr id="435" name="Google Shape;435;p29"/>
            <p:cNvPicPr preferRelativeResize="0"/>
            <p:nvPr/>
          </p:nvPicPr>
          <p:blipFill rotWithShape="1">
            <a:blip r:embed="rId2">
              <a:alphaModFix amt="70000"/>
            </a:blip>
            <a:srcRect l="28749" t="21805" b="13682"/>
            <a:stretch/>
          </p:blipFill>
          <p:spPr>
            <a:xfrm flipH="1">
              <a:off x="7027775" y="4600"/>
              <a:ext cx="2119125" cy="15245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6" name="Google Shape;436;p29"/>
            <p:cNvGrpSpPr/>
            <p:nvPr/>
          </p:nvGrpSpPr>
          <p:grpSpPr>
            <a:xfrm>
              <a:off x="-2875" y="0"/>
              <a:ext cx="9149775" cy="5197500"/>
              <a:chOff x="-2875" y="0"/>
              <a:chExt cx="9149775" cy="5197500"/>
            </a:xfrm>
          </p:grpSpPr>
          <p:pic>
            <p:nvPicPr>
              <p:cNvPr id="437" name="Google Shape;437;p29"/>
              <p:cNvPicPr preferRelativeResize="0"/>
              <p:nvPr/>
            </p:nvPicPr>
            <p:blipFill rotWithShape="1">
              <a:blip r:embed="rId2">
                <a:alphaModFix amt="70000"/>
              </a:blip>
              <a:srcRect t="5543" r="-4755" b="54633"/>
              <a:stretch/>
            </p:blipFill>
            <p:spPr>
              <a:xfrm flipH="1">
                <a:off x="6031450" y="4256425"/>
                <a:ext cx="3115450" cy="941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29"/>
              <p:cNvPicPr preferRelativeResize="0"/>
              <p:nvPr/>
            </p:nvPicPr>
            <p:blipFill rotWithShape="1">
              <a:blip r:embed="rId2">
                <a:alphaModFix amt="70000"/>
              </a:blip>
              <a:srcRect l="11190" t="-6146" b="52884"/>
              <a:stretch/>
            </p:blipFill>
            <p:spPr>
              <a:xfrm flipH="1">
                <a:off x="-2875" y="3884801"/>
                <a:ext cx="2641325" cy="1258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39" name="Google Shape;439;p29"/>
              <p:cNvGrpSpPr/>
              <p:nvPr/>
            </p:nvGrpSpPr>
            <p:grpSpPr>
              <a:xfrm>
                <a:off x="-2874" y="0"/>
                <a:ext cx="9149774" cy="4923674"/>
                <a:chOff x="-2874" y="0"/>
                <a:chExt cx="9149774" cy="4923674"/>
              </a:xfrm>
            </p:grpSpPr>
            <p:pic>
              <p:nvPicPr>
                <p:cNvPr id="440" name="Google Shape;440;p29"/>
                <p:cNvPicPr preferRelativeResize="0"/>
                <p:nvPr/>
              </p:nvPicPr>
              <p:blipFill rotWithShape="1">
                <a:blip r:embed="rId3">
                  <a:alphaModFix amt="50000"/>
                </a:blip>
                <a:srcRect l="46367" t="44032" r="33843" b="23482"/>
                <a:stretch/>
              </p:blipFill>
              <p:spPr>
                <a:xfrm flipH="1">
                  <a:off x="-2874" y="4600"/>
                  <a:ext cx="6034324" cy="49190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41" name="Google Shape;441;p29"/>
                <p:cNvPicPr preferRelativeResize="0"/>
                <p:nvPr/>
              </p:nvPicPr>
              <p:blipFill rotWithShape="1">
                <a:blip r:embed="rId4">
                  <a:alphaModFix amt="50000"/>
                </a:blip>
                <a:srcRect l="38605" t="21761" r="35200" b="49066"/>
                <a:stretch/>
              </p:blipFill>
              <p:spPr>
                <a:xfrm flipH="1">
                  <a:off x="6328401" y="0"/>
                  <a:ext cx="2818499" cy="25595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42" name="Google Shape;442;p29"/>
            <p:cNvPicPr preferRelativeResize="0"/>
            <p:nvPr/>
          </p:nvPicPr>
          <p:blipFill rotWithShape="1">
            <a:blip r:embed="rId5">
              <a:alphaModFix amt="70000"/>
            </a:blip>
            <a:srcRect l="17783" r="17289" b="29681"/>
            <a:stretch/>
          </p:blipFill>
          <p:spPr>
            <a:xfrm>
              <a:off x="208638" y="3094332"/>
              <a:ext cx="767551" cy="8423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3" name="Google Shape;443;p29"/>
            <p:cNvGrpSpPr/>
            <p:nvPr/>
          </p:nvGrpSpPr>
          <p:grpSpPr>
            <a:xfrm>
              <a:off x="330088" y="256238"/>
              <a:ext cx="8844508" cy="4584612"/>
              <a:chOff x="330088" y="256238"/>
              <a:chExt cx="8844508" cy="4584612"/>
            </a:xfrm>
          </p:grpSpPr>
          <p:pic>
            <p:nvPicPr>
              <p:cNvPr id="444" name="Google Shape;444;p29"/>
              <p:cNvPicPr preferRelativeResize="0"/>
              <p:nvPr/>
            </p:nvPicPr>
            <p:blipFill rotWithShape="1">
              <a:blip r:embed="rId6">
                <a:alphaModFix/>
              </a:blip>
              <a:srcRect l="35054" t="40673" r="29458" b="29647"/>
              <a:stretch/>
            </p:blipFill>
            <p:spPr>
              <a:xfrm>
                <a:off x="8364870" y="256260"/>
                <a:ext cx="524650" cy="4448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5" name="Google Shape;445;p29"/>
              <p:cNvPicPr preferRelativeResize="0"/>
              <p:nvPr/>
            </p:nvPicPr>
            <p:blipFill rotWithShape="1">
              <a:blip r:embed="rId7">
                <a:alphaModFix/>
              </a:blip>
              <a:srcRect l="10171" t="14996" r="10179" b="14989"/>
              <a:stretch/>
            </p:blipFill>
            <p:spPr>
              <a:xfrm flipH="1">
                <a:off x="8265490" y="3998450"/>
                <a:ext cx="909106" cy="842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6" name="Google Shape;446;p29"/>
              <p:cNvPicPr preferRelativeResize="0"/>
              <p:nvPr/>
            </p:nvPicPr>
            <p:blipFill rotWithShape="1">
              <a:blip r:embed="rId8">
                <a:alphaModFix/>
              </a:blip>
              <a:srcRect l="34007" t="44265" r="31621" b="19127"/>
              <a:stretch/>
            </p:blipFill>
            <p:spPr>
              <a:xfrm>
                <a:off x="330088" y="256238"/>
                <a:ext cx="524675" cy="56649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 SemiBold"/>
              <a:buNone/>
              <a:defRPr sz="3000">
                <a:solidFill>
                  <a:schemeClr val="lt1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●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○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ellota Text"/>
              <a:buChar char="■"/>
              <a:defRPr>
                <a:solidFill>
                  <a:schemeClr val="lt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8" r:id="rId2"/>
    <p:sldLayoutId id="2147483674" r:id="rId3"/>
    <p:sldLayoutId id="2147483675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56">
          <a:extLst>
            <a:ext uri="{FF2B5EF4-FFF2-40B4-BE49-F238E27FC236}">
              <a16:creationId xmlns:a16="http://schemas.microsoft.com/office/drawing/2014/main" id="{5E99D7D3-E736-45C1-12EA-6512ED3F8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>
            <a:extLst>
              <a:ext uri="{FF2B5EF4-FFF2-40B4-BE49-F238E27FC236}">
                <a16:creationId xmlns:a16="http://schemas.microsoft.com/office/drawing/2014/main" id="{DA322C81-4308-7686-1AE0-86BD5593A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7676" y="79561"/>
            <a:ext cx="1797802" cy="783180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E3E2E3AD-1D7B-865A-C181-31EC5734B849}"/>
              </a:ext>
            </a:extLst>
          </p:cNvPr>
          <p:cNvSpPr txBox="1"/>
          <p:nvPr/>
        </p:nvSpPr>
        <p:spPr>
          <a:xfrm>
            <a:off x="647878" y="79561"/>
            <a:ext cx="79099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ja-JP" sz="1800" b="1" i="0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SƯ PHẠM KỸ THUẬT THÀNH PHỐ HỒ CHÍ MINH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ja-JP" sz="1800" b="1" i="0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KHOA </a:t>
            </a:r>
            <a:r>
              <a:rPr lang="vi-VN" altLang="ja-JP" sz="1800" b="1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ĐIỆN TỬ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ja-JP" sz="1800" b="1" i="0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BỘ MÔN</a:t>
            </a:r>
            <a:r>
              <a:rPr kumimoji="0" lang="vi-VN" altLang="ja-JP" sz="1800" b="1" i="0" u="none" strike="noStrike" kern="0" cap="none" spc="0" normalizeH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KỸ THUẬT MÁY TÍNH – VIỄN THÔNG</a:t>
            </a:r>
            <a:endParaRPr kumimoji="0" lang="vi-VN" altLang="ja-JP" sz="1800" b="1" i="0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E73468F-77D6-0E7D-68C0-6230766CBCD6}"/>
              </a:ext>
            </a:extLst>
          </p:cNvPr>
          <p:cNvSpPr txBox="1"/>
          <p:nvPr/>
        </p:nvSpPr>
        <p:spPr>
          <a:xfrm>
            <a:off x="2673118" y="4663153"/>
            <a:ext cx="5300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ja-JP" sz="1800" b="0" i="1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Tp. Hồ Chí Minh, tháng </a:t>
            </a:r>
            <a:r>
              <a:rPr lang="vi-VN" altLang="ja-JP" sz="1800" i="1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0" lang="vi-VN" altLang="ja-JP" sz="1800" b="0" i="1" u="none" strike="noStrike" kern="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năm 2025</a:t>
            </a:r>
            <a:endParaRPr kumimoji="0" lang="vi-VN" altLang="ja-JP" sz="1800" b="0" i="1" u="none" strike="noStrike" kern="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Google Shape;1303;p55">
            <a:extLst>
              <a:ext uri="{FF2B5EF4-FFF2-40B4-BE49-F238E27FC236}">
                <a16:creationId xmlns:a16="http://schemas.microsoft.com/office/drawing/2014/main" id="{34944047-08FB-9196-9EEE-40467B8383C0}"/>
              </a:ext>
            </a:extLst>
          </p:cNvPr>
          <p:cNvSpPr txBox="1">
            <a:spLocks/>
          </p:cNvSpPr>
          <p:nvPr/>
        </p:nvSpPr>
        <p:spPr>
          <a:xfrm>
            <a:off x="1131471" y="1508639"/>
            <a:ext cx="6710400" cy="865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Teko"/>
              <a:buNone/>
              <a:defRPr sz="5000" b="0" i="0" u="none" strike="noStrike" cap="non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5000"/>
              <a:buFont typeface="Teko"/>
              <a:buNone/>
              <a:tabLst/>
              <a:defRPr/>
            </a:pPr>
            <a:r>
              <a:rPr kumimoji="0" lang="vi-VN" altLang="ja-JP" sz="4000" b="1" i="0" u="none" strike="noStrike" kern="0" cap="none" spc="0" normalizeH="0" baseline="0" noProof="0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Teko Medium"/>
                <a:cs typeface="Times New Roman" panose="02020603050405020304" pitchFamily="18" charset="0"/>
                <a:sym typeface="Teko Medium"/>
              </a:rPr>
              <a:t/>
            </a:r>
            <a:br>
              <a:rPr kumimoji="0" lang="vi-VN" altLang="ja-JP" sz="4000" b="1" i="0" u="none" strike="noStrike" kern="0" cap="none" spc="0" normalizeH="0" baseline="0" noProof="0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Teko Medium"/>
                <a:cs typeface="Times New Roman" panose="02020603050405020304" pitchFamily="18" charset="0"/>
                <a:sym typeface="Teko Medium"/>
              </a:rPr>
            </a:br>
            <a:r>
              <a:rPr lang="en-US" altLang="ja-JP" sz="2200" b="1" dirty="0" smtClean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+mj-lt"/>
                <a:ea typeface="Teko Medium"/>
                <a:cs typeface="Times New Roman" panose="02020603050405020304" pitchFamily="18" charset="0"/>
                <a:sym typeface="Teko Light"/>
              </a:rPr>
              <a:t>THIẾT KẾ VÀ THI CÔNG HỆ THỐNG GIÁM SÁT NHÀ THÔNG MINH</a:t>
            </a:r>
            <a:endParaRPr kumimoji="0" lang="vi-VN" sz="2200" b="1" i="0" u="none" strike="noStrike" kern="0" cap="none" spc="0" normalizeH="0" baseline="0" noProof="0" dirty="0">
              <a:ln>
                <a:solidFill>
                  <a:srgbClr val="C00000"/>
                </a:solidFill>
              </a:ln>
              <a:solidFill>
                <a:srgbClr val="FF0000"/>
              </a:solidFill>
              <a:effectLst/>
              <a:uLnTx/>
              <a:uFillTx/>
              <a:latin typeface="+mj-lt"/>
              <a:ea typeface="Teko Medium"/>
              <a:cs typeface="Times New Roman" panose="02020603050405020304" pitchFamily="18" charset="0"/>
              <a:sym typeface="Teko Medium"/>
            </a:endParaRPr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A8E5560B-04D7-1915-FA8D-44C30BE79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6177" y="222339"/>
            <a:ext cx="623461" cy="497624"/>
          </a:xfrm>
          <a:prstGeom prst="rect">
            <a:avLst/>
          </a:prstGeom>
        </p:spPr>
      </p:pic>
      <p:sp>
        <p:nvSpPr>
          <p:cNvPr id="149" name="Oval 148">
            <a:extLst>
              <a:ext uri="{FF2B5EF4-FFF2-40B4-BE49-F238E27FC236}">
                <a16:creationId xmlns:a16="http://schemas.microsoft.com/office/drawing/2014/main" id="{4A8A1535-FD6F-4051-C276-1323DDFC5C84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/>
              <a:t>1</a:t>
            </a:r>
            <a:endParaRPr kumimoji="1" lang="ja-JP" altLang="en-US" sz="1800" b="1"/>
          </a:p>
        </p:txBody>
      </p:sp>
      <p:sp>
        <p:nvSpPr>
          <p:cNvPr id="2" name="Rectangle 1"/>
          <p:cNvSpPr/>
          <p:nvPr/>
        </p:nvSpPr>
        <p:spPr>
          <a:xfrm>
            <a:off x="4386020" y="282671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vi-VN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SVTH: Nguyễn Tài Anh Tuấn</a:t>
            </a:r>
            <a:endParaRPr lang="en-US" sz="18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8">
              <a:lnSpc>
                <a:spcPct val="150000"/>
              </a:lnSpc>
            </a:pP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MSSV</a:t>
            </a:r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22161203</a:t>
            </a:r>
            <a:endParaRPr lang="vi-VN" sz="18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33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10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212648" y="92151"/>
            <a:ext cx="1268821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59739" y="4835722"/>
            <a:ext cx="4134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chế độ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cập nhập setup menu Position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225524" y="626109"/>
            <a:ext cx="4402896" cy="420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8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92146" y="1"/>
            <a:ext cx="3324449" cy="531628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001">
            <a:schemeClr val="lt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KẾT QUẢ THỰC NGHIỆM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</a:t>
            </a:r>
            <a:r>
              <a:rPr kumimoji="1" lang="en-US" altLang="ja-JP" sz="1800" b="1" noProof="1"/>
              <a:t>1</a:t>
            </a:r>
            <a:endParaRPr kumimoji="1" lang="vi-VN" altLang="ja-JP" sz="1800" b="1" noProof="1"/>
          </a:p>
        </p:txBody>
      </p:sp>
      <p:pic>
        <p:nvPicPr>
          <p:cNvPr id="7" name="Picture 6" descr="E:\DO AN\Đồ án 1\anh ket qua\khi cấp nguồn hiển thị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24" y="687220"/>
            <a:ext cx="3261271" cy="21623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26878" y="2879089"/>
            <a:ext cx="31181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Khi cấp nguồn LCD sẽ hiển thị thông tin</a:t>
            </a:r>
            <a:endParaRPr lang="vi-VN" noProof="1"/>
          </a:p>
        </p:txBody>
      </p:sp>
      <p:sp>
        <p:nvSpPr>
          <p:cNvPr id="8" name="Rounded Rectangle 7"/>
          <p:cNvSpPr/>
          <p:nvPr/>
        </p:nvSpPr>
        <p:spPr>
          <a:xfrm>
            <a:off x="5490297" y="113415"/>
            <a:ext cx="1920949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độ xác thực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E:\DO AN\Đồ án 1\anh ket qua\bấm A vào CD xác thực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427" y="697591"/>
            <a:ext cx="2754190" cy="187372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5200577" y="2571312"/>
            <a:ext cx="23487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Nhấn ‘A’ vào chế độ xác thực</a:t>
            </a:r>
            <a:endParaRPr lang="vi-VN" noProof="1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033284" y="361507"/>
            <a:ext cx="7088" cy="462161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E:\DO AN\Đồ án 1\anh ket qua\keypad_trạng thái đóng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427" y="3035744"/>
            <a:ext cx="2762530" cy="173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14"/>
          <p:cNvSpPr/>
          <p:nvPr/>
        </p:nvSpPr>
        <p:spPr>
          <a:xfrm>
            <a:off x="5404959" y="4783371"/>
            <a:ext cx="19399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Xác thực bằng mật khẩu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18625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</a:t>
            </a:r>
            <a:r>
              <a:rPr kumimoji="1" lang="en-US" altLang="ja-JP" sz="1800" b="1" noProof="1" smtClean="0"/>
              <a:t>2</a:t>
            </a:r>
            <a:endParaRPr kumimoji="1" lang="vi-VN" altLang="ja-JP" sz="1800" b="1" noProof="1"/>
          </a:p>
        </p:txBody>
      </p:sp>
      <p:sp>
        <p:nvSpPr>
          <p:cNvPr id="4" name="Rounded Rectangle 3"/>
          <p:cNvSpPr/>
          <p:nvPr/>
        </p:nvSpPr>
        <p:spPr>
          <a:xfrm>
            <a:off x="244903" y="92148"/>
            <a:ext cx="1920949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độ xác thực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15394" y="2451297"/>
            <a:ext cx="1949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Xác thực bằng 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thẻ RFID</a:t>
            </a:r>
            <a:endParaRPr lang="vi-VN" noProof="1"/>
          </a:p>
        </p:txBody>
      </p:sp>
      <p:sp>
        <p:nvSpPr>
          <p:cNvPr id="5" name="Rectangle 4"/>
          <p:cNvSpPr/>
          <p:nvPr/>
        </p:nvSpPr>
        <p:spPr>
          <a:xfrm>
            <a:off x="5842924" y="2451297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>
                <a:latin typeface="Times New Roman" panose="02020603050405020304" pitchFamily="18" charset="0"/>
                <a:ea typeface="Calibri" panose="020F0502020204030204" pitchFamily="34" charset="0"/>
              </a:rPr>
              <a:t>Xác thực bằng 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vân tay</a:t>
            </a:r>
            <a:endParaRPr lang="vi-VN" noProof="1"/>
          </a:p>
        </p:txBody>
      </p:sp>
      <p:pic>
        <p:nvPicPr>
          <p:cNvPr id="13" name="Picture 12" descr="E:\DO AN\Đồ án 1\anh ket qua\RFID_trạng thái đóng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62" y="713927"/>
            <a:ext cx="2762530" cy="173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E:\DO AN\Đồ án 1\anh ket qua\AS608_trạng thái đóng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08" y="713927"/>
            <a:ext cx="2762530" cy="1737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E:\DO AN\Đồ án 1\anh ket qua\keypad_trạng thái mở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59" y="2989294"/>
            <a:ext cx="2762530" cy="173737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3294171" y="4726664"/>
            <a:ext cx="2448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>
                <a:latin typeface="Times New Roman" panose="02020603050405020304" pitchFamily="18" charset="0"/>
                <a:ea typeface="Calibri" panose="020F0502020204030204" pitchFamily="34" charset="0"/>
              </a:rPr>
              <a:t>Xác thực 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thành công cửa sẽ mở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187497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</a:t>
            </a:r>
            <a:r>
              <a:rPr kumimoji="1" lang="en-US" altLang="ja-JP" sz="1800" b="1" noProof="1"/>
              <a:t>3</a:t>
            </a:r>
            <a:endParaRPr kumimoji="1" lang="vi-VN" altLang="ja-JP" sz="1800" b="1" noProof="1"/>
          </a:p>
        </p:txBody>
      </p:sp>
      <p:sp>
        <p:nvSpPr>
          <p:cNvPr id="4" name="Rounded Rectangle 3"/>
          <p:cNvSpPr/>
          <p:nvPr/>
        </p:nvSpPr>
        <p:spPr>
          <a:xfrm>
            <a:off x="244903" y="92148"/>
            <a:ext cx="1920949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độ </a:t>
            </a:r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 biến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0462" y="2699188"/>
            <a:ext cx="3393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Nhấn ‘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’ vào chế độ 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cảm biến và điều khiển</a:t>
            </a:r>
            <a:endParaRPr lang="vi-VN" noProof="1"/>
          </a:p>
        </p:txBody>
      </p:sp>
      <p:pic>
        <p:nvPicPr>
          <p:cNvPr id="12" name="Picture 11" descr="E:\DO AN\Đồ án 1\anh ket qua\chế độ cảm biến và điều khiển thiết bị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36" y="751220"/>
            <a:ext cx="2762530" cy="1886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657306" y="751221"/>
            <a:ext cx="2820681" cy="188609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3594" y="2699188"/>
            <a:ext cx="2448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Dữ liệu cảm biến trên Firebase</a:t>
            </a:r>
            <a:endParaRPr lang="vi-VN" noProof="1"/>
          </a:p>
        </p:txBody>
      </p:sp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1567119" y="3181698"/>
            <a:ext cx="5402580" cy="14325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69629" y="4614258"/>
            <a:ext cx="27975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Dashboard hiển thị dữ liệu cảm biến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142272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</a:t>
            </a:r>
            <a:r>
              <a:rPr kumimoji="1" lang="en-US" altLang="ja-JP" sz="1800" b="1" noProof="1" smtClean="0"/>
              <a:t>4</a:t>
            </a:r>
            <a:endParaRPr kumimoji="1" lang="vi-VN" altLang="ja-JP" sz="1800" b="1" noProof="1"/>
          </a:p>
        </p:txBody>
      </p:sp>
      <p:sp>
        <p:nvSpPr>
          <p:cNvPr id="4" name="Rounded Rectangle 3"/>
          <p:cNvSpPr/>
          <p:nvPr/>
        </p:nvSpPr>
        <p:spPr>
          <a:xfrm>
            <a:off x="244903" y="92148"/>
            <a:ext cx="1987934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độ </a:t>
            </a:r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khiển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0942" y="2524455"/>
            <a:ext cx="24529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 thái thiết bị trên Firebase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43593" y="2563939"/>
            <a:ext cx="24481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Dữ liệu cảm biến trên Firebase</a:t>
            </a:r>
            <a:endParaRPr lang="vi-VN" noProof="1"/>
          </a:p>
        </p:txBody>
      </p:sp>
      <p:sp>
        <p:nvSpPr>
          <p:cNvPr id="7" name="Rectangle 6"/>
          <p:cNvSpPr/>
          <p:nvPr/>
        </p:nvSpPr>
        <p:spPr>
          <a:xfrm>
            <a:off x="2869629" y="4614258"/>
            <a:ext cx="26228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Trạng thái thiết bị trên 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786763" y="638505"/>
            <a:ext cx="2581275" cy="188595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567119" y="2985483"/>
            <a:ext cx="5402580" cy="1628775"/>
          </a:xfrm>
          <a:prstGeom prst="rect">
            <a:avLst/>
          </a:prstGeom>
        </p:spPr>
      </p:pic>
      <p:pic>
        <p:nvPicPr>
          <p:cNvPr id="15" name="Picture 14" descr="E:\DO AN\Đồ án 1\anh ket qua\Relay_4 led sáng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008" y="638505"/>
            <a:ext cx="2581275" cy="188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452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</a:t>
            </a:r>
            <a:r>
              <a:rPr kumimoji="1" lang="en-US" altLang="ja-JP" sz="1800" b="1" noProof="1"/>
              <a:t>5</a:t>
            </a:r>
            <a:endParaRPr kumimoji="1" lang="vi-VN" altLang="ja-JP" sz="1800" b="1" noProof="1"/>
          </a:p>
        </p:txBody>
      </p:sp>
      <p:sp>
        <p:nvSpPr>
          <p:cNvPr id="4" name="Rounded Rectangle 3"/>
          <p:cNvSpPr/>
          <p:nvPr/>
        </p:nvSpPr>
        <p:spPr>
          <a:xfrm>
            <a:off x="244903" y="92148"/>
            <a:ext cx="1987934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 độ </a:t>
            </a:r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50942" y="2524455"/>
            <a:ext cx="2395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 thực để vào chế độ cài đặt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80887" y="2573506"/>
            <a:ext cx="2773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Sau khi xác thực vào chế độ cài đặt</a:t>
            </a:r>
            <a:endParaRPr lang="vi-VN" noProof="1"/>
          </a:p>
        </p:txBody>
      </p:sp>
      <p:sp>
        <p:nvSpPr>
          <p:cNvPr id="7" name="Rectangle 6"/>
          <p:cNvSpPr/>
          <p:nvPr/>
        </p:nvSpPr>
        <p:spPr>
          <a:xfrm>
            <a:off x="1307797" y="4768146"/>
            <a:ext cx="1481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Đặt mật khẩu mới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86762" y="663613"/>
            <a:ext cx="2581275" cy="188595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777008" y="663613"/>
            <a:ext cx="2581275" cy="191053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787067" y="2907304"/>
            <a:ext cx="2580970" cy="1860842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6"/>
          <a:stretch>
            <a:fillRect/>
          </a:stretch>
        </p:blipFill>
        <p:spPr>
          <a:xfrm>
            <a:off x="4777007" y="2907304"/>
            <a:ext cx="2581275" cy="186084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880460" y="4741489"/>
            <a:ext cx="23743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 đổi mật khẩu thành công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3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1</a:t>
            </a:r>
            <a:r>
              <a:rPr kumimoji="1" lang="en-US" altLang="ja-JP" sz="1800" b="1" noProof="1" smtClean="0"/>
              <a:t>6</a:t>
            </a:r>
            <a:endParaRPr kumimoji="1" lang="vi-VN" altLang="ja-JP" sz="1800" b="1" noProof="1"/>
          </a:p>
        </p:txBody>
      </p:sp>
      <p:sp>
        <p:nvSpPr>
          <p:cNvPr id="4" name="Rounded Rectangle 3"/>
          <p:cNvSpPr/>
          <p:nvPr/>
        </p:nvSpPr>
        <p:spPr>
          <a:xfrm>
            <a:off x="244903" y="92148"/>
            <a:ext cx="1987934" cy="418214"/>
          </a:xfrm>
          <a:prstGeom prst="roundRect">
            <a:avLst>
              <a:gd name="adj" fmla="val 33616"/>
            </a:avLst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trữ dữ liệu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28346" y="1913088"/>
            <a:ext cx="16049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thẻ RFID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48" y="617688"/>
            <a:ext cx="2016125" cy="129540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501" y="617688"/>
            <a:ext cx="2016125" cy="12954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769639" y="1913088"/>
            <a:ext cx="1455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vân tay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253" y="617688"/>
            <a:ext cx="2016125" cy="1295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166660" y="1913088"/>
            <a:ext cx="15953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 mật khẩu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Picture 21"/>
          <p:cNvPicPr/>
          <p:nvPr/>
        </p:nvPicPr>
        <p:blipFill>
          <a:blip r:embed="rId6"/>
          <a:stretch>
            <a:fillRect/>
          </a:stretch>
        </p:blipFill>
        <p:spPr>
          <a:xfrm>
            <a:off x="2320465" y="2279302"/>
            <a:ext cx="4134470" cy="25564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31161" y="4770831"/>
            <a:ext cx="2113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Xuất Excel toàn bộ dữ liệu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266100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rizontal Scroll 4"/>
          <p:cNvSpPr/>
          <p:nvPr/>
        </p:nvSpPr>
        <p:spPr>
          <a:xfrm>
            <a:off x="92146" y="0"/>
            <a:ext cx="4416057" cy="779721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001">
            <a:schemeClr val="lt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ĐÁNH GIÁ KẾT LUẬN VÀ HƯỚNG PHÁT TRIỂN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17</a:t>
            </a:r>
            <a:endParaRPr kumimoji="1" lang="vi-VN" altLang="ja-JP" sz="1800" b="1" noProof="1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3535" y="832471"/>
            <a:ext cx="8661991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Đánh giá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Ưu điểm: Tích hợp đa chức năng, bảo mật cao, chi phí hợp lý.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Nhược điểm: Độ nhạy vân tay không ổn định, độ trễ 2-3 giây, khả năng mở rộng hạn chế.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đạt mục tiêu: Giám sát, xác thực, điều khiển và cài đặt hiệu quả.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Phù hợp ứng dụng trong gia đình hiện đại với hiệu suất ổn định.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triển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Cải thiện độ nhạy cảm biến vân tay, giảm độ trễ.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Mở rộng điều khiển thiết bị (quạt, điều hòa).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 hợp ứng dụng di động.</a:t>
            </a: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Thêm thông báo thời gian thực, nâng cấp bảo mật dữ liệu.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vi-VN" altLang="en-US" sz="18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47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18</a:t>
            </a:r>
            <a:endParaRPr kumimoji="1" lang="vi-VN" altLang="ja-JP" sz="1800" b="1" noProof="1"/>
          </a:p>
        </p:txBody>
      </p:sp>
      <p:sp>
        <p:nvSpPr>
          <p:cNvPr id="6" name="Google Shape;511;p37"/>
          <p:cNvSpPr txBox="1">
            <a:spLocks/>
          </p:cNvSpPr>
          <p:nvPr/>
        </p:nvSpPr>
        <p:spPr>
          <a:xfrm>
            <a:off x="1322403" y="1247554"/>
            <a:ext cx="7240350" cy="18250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5400" dirty="0" smtClean="0">
                <a:latin typeface="+mj-lt"/>
              </a:rPr>
              <a:t>Cảm </a:t>
            </a:r>
            <a:r>
              <a:rPr lang="vi-VN" sz="5400" dirty="0" smtClean="0">
                <a:latin typeface="+mj-lt"/>
              </a:rPr>
              <a:t>ơn </a:t>
            </a:r>
            <a:r>
              <a:rPr lang="vi-VN" sz="5400" dirty="0" smtClean="0">
                <a:latin typeface="+mj-lt"/>
              </a:rPr>
              <a:t>thầy và các bạn đã lắng nghe!</a:t>
            </a:r>
            <a:endParaRPr lang="vi-VN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14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21FE0D06-6A74-84DE-C175-89F81E33D395}"/>
              </a:ext>
            </a:extLst>
          </p:cNvPr>
          <p:cNvSpPr/>
          <p:nvPr/>
        </p:nvSpPr>
        <p:spPr>
          <a:xfrm>
            <a:off x="199963" y="1687161"/>
            <a:ext cx="2853861" cy="1191019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noProof="1" smtClean="0">
                <a:solidFill>
                  <a:schemeClr val="bg1">
                    <a:lumMod val="10000"/>
                  </a:schemeClr>
                </a:solidFill>
                <a:latin typeface="+mj-lt"/>
              </a:rPr>
              <a:t>Nội dung báo cáo</a:t>
            </a:r>
            <a:endParaRPr lang="vi-VN" sz="3200" noProof="1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1E91E4-F293-9A07-2DFD-371F3F75242F}"/>
              </a:ext>
            </a:extLst>
          </p:cNvPr>
          <p:cNvSpPr txBox="1"/>
          <p:nvPr/>
        </p:nvSpPr>
        <p:spPr>
          <a:xfrm>
            <a:off x="4502379" y="335107"/>
            <a:ext cx="289787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vấn đề và mục tiêu</a:t>
            </a:r>
            <a:endParaRPr lang="vi-VN" sz="1800" noProof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13C9A8-7A74-8F38-385B-24B76C0C3D4B}"/>
              </a:ext>
            </a:extLst>
          </p:cNvPr>
          <p:cNvSpPr txBox="1"/>
          <p:nvPr/>
        </p:nvSpPr>
        <p:spPr>
          <a:xfrm>
            <a:off x="4502380" y="1514311"/>
            <a:ext cx="289787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 pháp thiết kế hệ thống</a:t>
            </a:r>
            <a:endParaRPr lang="vi-VN" sz="1800" noProof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B1291-7FC4-6F52-7BF3-7F0154E99243}"/>
              </a:ext>
            </a:extLst>
          </p:cNvPr>
          <p:cNvSpPr txBox="1"/>
          <p:nvPr/>
        </p:nvSpPr>
        <p:spPr>
          <a:xfrm>
            <a:off x="4502380" y="2693515"/>
            <a:ext cx="2897878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nghiệm</a:t>
            </a:r>
            <a:endParaRPr lang="vi-VN" sz="1800" noProof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CC2B81-A432-4246-38C5-6028DF624C3E}"/>
              </a:ext>
            </a:extLst>
          </p:cNvPr>
          <p:cNvSpPr txBox="1"/>
          <p:nvPr/>
        </p:nvSpPr>
        <p:spPr>
          <a:xfrm>
            <a:off x="4502380" y="3872719"/>
            <a:ext cx="289787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 giá</a:t>
            </a: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kết luận</a:t>
            </a:r>
            <a:r>
              <a:rPr lang="en-US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 hướng phát triển</a:t>
            </a:r>
            <a:endParaRPr lang="vi-VN" sz="1800" noProof="1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2</a:t>
            </a:r>
            <a:endParaRPr kumimoji="1" lang="vi-VN" altLang="ja-JP" sz="1800" b="1" noProof="1"/>
          </a:p>
        </p:txBody>
      </p:sp>
      <p:cxnSp>
        <p:nvCxnSpPr>
          <p:cNvPr id="9" name="Straight Connector 8"/>
          <p:cNvCxnSpPr/>
          <p:nvPr/>
        </p:nvCxnSpPr>
        <p:spPr>
          <a:xfrm>
            <a:off x="3636335" y="113414"/>
            <a:ext cx="28354" cy="471164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lowchart: Connector 9"/>
          <p:cNvSpPr/>
          <p:nvPr/>
        </p:nvSpPr>
        <p:spPr>
          <a:xfrm>
            <a:off x="3831898" y="264591"/>
            <a:ext cx="503274" cy="510363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800" b="1" dirty="0">
              <a:ln w="12700">
                <a:solidFill>
                  <a:schemeClr val="tx1"/>
                </a:solidFill>
              </a:ln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lowchart: Connector 14"/>
          <p:cNvSpPr/>
          <p:nvPr/>
        </p:nvSpPr>
        <p:spPr>
          <a:xfrm>
            <a:off x="3831898" y="1443795"/>
            <a:ext cx="503274" cy="510363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" name="Flowchart: Connector 15"/>
          <p:cNvSpPr/>
          <p:nvPr/>
        </p:nvSpPr>
        <p:spPr>
          <a:xfrm>
            <a:off x="3831898" y="2622999"/>
            <a:ext cx="503274" cy="510363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Flowchart: Connector 16"/>
          <p:cNvSpPr/>
          <p:nvPr/>
        </p:nvSpPr>
        <p:spPr>
          <a:xfrm>
            <a:off x="3831898" y="3940702"/>
            <a:ext cx="503274" cy="510363"/>
          </a:xfrm>
          <a:prstGeom prst="flowChart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n w="12700">
                  <a:solidFill>
                    <a:schemeClr val="tx1"/>
                  </a:solidFill>
                </a:ln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8372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3</a:t>
            </a:r>
            <a:endParaRPr kumimoji="1" lang="vi-VN" altLang="ja-JP" sz="1800" b="1" noProof="1"/>
          </a:p>
        </p:txBody>
      </p:sp>
      <p:sp>
        <p:nvSpPr>
          <p:cNvPr id="5" name="Horizontal Scroll 4"/>
          <p:cNvSpPr/>
          <p:nvPr/>
        </p:nvSpPr>
        <p:spPr>
          <a:xfrm>
            <a:off x="92146" y="0"/>
            <a:ext cx="4416057" cy="779721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001">
            <a:schemeClr val="lt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VẤN ĐỀ VÀ MỤC TIÊU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1438936" y="985285"/>
            <a:ext cx="1251095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 đề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Pentagon 17"/>
          <p:cNvSpPr/>
          <p:nvPr/>
        </p:nvSpPr>
        <p:spPr>
          <a:xfrm>
            <a:off x="5860309" y="985285"/>
            <a:ext cx="1251095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427069" y="1914415"/>
            <a:ext cx="358495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Nhu cầu giám sát môi trường (nhiệt độ, độ ẩm, ánh sáng, khí gas) và quản lý an ninh cho nhà ở.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Khó khăn trong điều khiển thiết bị từ xa và tích hợp đa chức năng. 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4681866" y="1775916"/>
            <a:ext cx="402097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Xây dựng hệ thống giám sát môi trường và điều khiển thiết bị từ xa.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Tích hợp xác thực </a:t>
            </a:r>
            <a:r>
              <a: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en-US" altLang="en-US" sz="1800" b="0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dùng qua mật khẩu, vân tay và RFID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18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và quản lý dữ liệu qua Web Dashboard trên Firebase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Đánh giá hiệu suất và đề xuất cải tiến.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48712" y="849364"/>
            <a:ext cx="35442" cy="38844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18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629247" y="4747086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/>
              <a:t>4</a:t>
            </a:r>
            <a:endParaRPr kumimoji="1" lang="vi-VN" altLang="ja-JP" sz="1800" b="1" noProof="1"/>
          </a:p>
        </p:txBody>
      </p:sp>
      <p:sp>
        <p:nvSpPr>
          <p:cNvPr id="5" name="Horizontal Scroll 4"/>
          <p:cNvSpPr/>
          <p:nvPr/>
        </p:nvSpPr>
        <p:spPr>
          <a:xfrm>
            <a:off x="92146" y="0"/>
            <a:ext cx="4416057" cy="779721"/>
          </a:xfrm>
          <a:prstGeom prst="horizontalScroll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001">
            <a:schemeClr val="lt2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GIẢI PHÁP VÀ THIẾT KẾ HỆ THỐNG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Pentagon 3"/>
          <p:cNvSpPr/>
          <p:nvPr/>
        </p:nvSpPr>
        <p:spPr>
          <a:xfrm>
            <a:off x="92146" y="871779"/>
            <a:ext cx="2332077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hệ thống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5" name="Picture 3" descr="ZIVIX - Giải Pháp Nhà Thông Minh - Điều khiển - Giám sát - Môi trường - An  Ni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78" y="3681477"/>
            <a:ext cx="2261194" cy="12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Off-page Connector 2"/>
          <p:cNvSpPr/>
          <p:nvPr/>
        </p:nvSpPr>
        <p:spPr>
          <a:xfrm>
            <a:off x="566177" y="1573621"/>
            <a:ext cx="1502397" cy="1944914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 sát môi trường: Nhiệt độ, độ ẩm, ánh sáng, khí gas</a:t>
            </a:r>
            <a:endParaRPr lang="vi-VN" noProof="1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9" name="Flowchart: Off-page Connector 8"/>
          <p:cNvSpPr/>
          <p:nvPr/>
        </p:nvSpPr>
        <p:spPr>
          <a:xfrm>
            <a:off x="2819772" y="1573621"/>
            <a:ext cx="1502397" cy="1944914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 thực người dùng: Mật khẩu, RFID, vân tay</a:t>
            </a:r>
            <a:endParaRPr lang="vi-VN" noProof="1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0" name="Flowchart: Off-page Connector 9"/>
          <p:cNvSpPr/>
          <p:nvPr/>
        </p:nvSpPr>
        <p:spPr>
          <a:xfrm>
            <a:off x="5073367" y="1573621"/>
            <a:ext cx="1502397" cy="1944914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 khiển từ xa: Bật/tắt thiết bị qua Web Dashboard</a:t>
            </a:r>
            <a:endParaRPr lang="vi-VN" noProof="1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1" name="Flowchart: Off-page Connector 10"/>
          <p:cNvSpPr/>
          <p:nvPr/>
        </p:nvSpPr>
        <p:spPr>
          <a:xfrm>
            <a:off x="7326962" y="1573621"/>
            <a:ext cx="1502397" cy="1944914"/>
          </a:xfrm>
          <a:prstGeom prst="flowChartOffpageConnector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đặt: Tùy chỉnh thông tin qua LCD và Firebase</a:t>
            </a:r>
            <a:endParaRPr lang="vi-VN" noProof="1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3079" name="Picture 7" descr="Hệ thống kiểm soát truy cập thẻ RFID và dấu vân tay sinh trắc học và hệ  thống tham dự thời gian sinh trắc học với pin tích hợ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832" y="3655477"/>
            <a:ext cx="1276276" cy="127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Top 5 thiết bị điều khiển từ xa thông dụng 20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83" y="3681477"/>
            <a:ext cx="1410567" cy="125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Nhà thông minh Acis | Top 6 giải pháp smarthome tự động hoá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315" y="3652547"/>
            <a:ext cx="1389689" cy="103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5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vi-VN" altLang="ja-JP" sz="1800" b="1" noProof="1" smtClean="0"/>
              <a:t>5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163030" y="155945"/>
            <a:ext cx="2332077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hệ thống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0" y="741016"/>
            <a:ext cx="5139072" cy="3490742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5443364" y="741016"/>
            <a:ext cx="337457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chính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STM32F4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Trung tâm xử lý, kết nối cảm biến, LCD, servo, relay.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kumimoji="0" lang="en-US" altLang="en-US" sz="1800" b="0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thực người dùng, </a:t>
            </a:r>
            <a:r>
              <a:rPr lang="en-US" altLang="en-US" sz="1800" noProof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ết nối Wi-Fi, truyền dữ liệu lên Firebase. 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kumimoji="0" lang="vi-VN" altLang="en-US" sz="1800" b="1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và </a:t>
            </a:r>
            <a:r>
              <a:rPr kumimoji="0" lang="vi-VN" altLang="en-US" sz="1800" b="1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 Dashboard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Lưu trữ dữ liệu, giám sát từ xa</a:t>
            </a:r>
            <a:r>
              <a:rPr kumimoji="0" lang="en-US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và</a:t>
            </a:r>
            <a:r>
              <a:rPr kumimoji="0" lang="en-US" altLang="en-US" sz="1800" b="0" i="0" u="none" strike="noStrike" cap="none" normalizeH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điều khiển từ xa</a:t>
            </a:r>
            <a:r>
              <a:rPr kumimoji="0" lang="vi-VN" altLang="en-US" sz="1800" b="0" i="0" u="none" strike="noStrike" cap="none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en-US" sz="1800" b="0" i="0" u="none" strike="noStrike" cap="none" normalizeH="0" baseline="0" noProof="1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8105" y="4332615"/>
            <a:ext cx="22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tổng quát hệ thống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392160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6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163434" y="106327"/>
            <a:ext cx="2332077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khối hệ thống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34" y="752698"/>
            <a:ext cx="5283888" cy="320666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13473" y="992834"/>
            <a:ext cx="34445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1800" b="1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 trúc chính</a:t>
            </a: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STM32F4: Xử lý cảm biến, điều khiển thiết bị và hiển thị.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ESP32: Kết nối nhận diện, truyền dữ liệu lên Firebase.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vi-VN" sz="1800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và Web Dashboard: Quản lý và giám sát từ xa.</a:t>
            </a:r>
            <a:endParaRPr lang="vi-VN" sz="1800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7819" y="3959362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đồ khối </a:t>
            </a:r>
            <a:r>
              <a:rPr lang="vi-VN" altLang="en-US" noProof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 thống</a:t>
            </a:r>
            <a:endParaRPr lang="vi-VN" noProof="1"/>
          </a:p>
        </p:txBody>
      </p:sp>
    </p:spTree>
    <p:extLst>
      <p:ext uri="{BB962C8B-B14F-4D97-AF65-F5344CB8AC3E}">
        <p14:creationId xmlns:p14="http://schemas.microsoft.com/office/powerpoint/2010/main" val="331296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 smtClean="0"/>
              <a:t>7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212648" y="92151"/>
            <a:ext cx="1268821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768" y="4215021"/>
            <a:ext cx="27510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ea typeface="Calibri" panose="020F0502020204030204" pitchFamily="34" charset="0"/>
              </a:rPr>
              <a:t>Lưu đồ giải thuật cho toàn hệ thống</a:t>
            </a:r>
            <a:endParaRPr lang="vi-VN" noProof="1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528081" y="767231"/>
            <a:ext cx="2562449" cy="34694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59344" y="4420476"/>
            <a:ext cx="23374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chọn chế độ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935424" y="767231"/>
            <a:ext cx="4485561" cy="36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557797" y="4640392"/>
            <a:ext cx="400223" cy="36933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/>
              <a:t>8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212648" y="92151"/>
            <a:ext cx="1268821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6464" y="4847242"/>
            <a:ext cx="2600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chế độ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xác thực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4352" y="567283"/>
            <a:ext cx="2572504" cy="4279959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104082" y="567283"/>
            <a:ext cx="3983751" cy="39056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795761" y="4472974"/>
            <a:ext cx="31902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cập nhập menu Position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0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4326A6-1D71-EEC7-4D1C-2EE8A6B01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>
            <a:extLst>
              <a:ext uri="{FF2B5EF4-FFF2-40B4-BE49-F238E27FC236}">
                <a16:creationId xmlns:a16="http://schemas.microsoft.com/office/drawing/2014/main" id="{B5E1CC78-8CD5-326B-0D64-7AE7CC5314C2}"/>
              </a:ext>
            </a:extLst>
          </p:cNvPr>
          <p:cNvSpPr/>
          <p:nvPr/>
        </p:nvSpPr>
        <p:spPr>
          <a:xfrm>
            <a:off x="8434426" y="4637005"/>
            <a:ext cx="638690" cy="39743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800" b="1" noProof="1"/>
              <a:t>9</a:t>
            </a:r>
            <a:endParaRPr kumimoji="1" lang="vi-VN" altLang="ja-JP" sz="1800" b="1" noProof="1"/>
          </a:p>
        </p:txBody>
      </p:sp>
      <p:sp>
        <p:nvSpPr>
          <p:cNvPr id="4" name="Pentagon 3"/>
          <p:cNvSpPr/>
          <p:nvPr/>
        </p:nvSpPr>
        <p:spPr>
          <a:xfrm>
            <a:off x="212648" y="92151"/>
            <a:ext cx="1268821" cy="425302"/>
          </a:xfrm>
          <a:prstGeom prst="homePlat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noProof="1" smtClean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 đồ</a:t>
            </a:r>
            <a:endParaRPr lang="vi-VN" sz="1800" noProof="1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0728" y="4835723"/>
            <a:ext cx="36551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chế độ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cảm biến và điều khiển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51176" y="594086"/>
            <a:ext cx="3901084" cy="42416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6644" y="4869527"/>
            <a:ext cx="24625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 đồ giải thuật chế độ</a:t>
            </a:r>
            <a:r>
              <a:rPr lang="en-US" noProof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cài đặt</a:t>
            </a:r>
            <a:endParaRPr lang="vi-VN" noProof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4919326" y="594086"/>
            <a:ext cx="3107986" cy="427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6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arth and Space Sciences - Science - 8th grade by Slidesgo">
  <a:themeElements>
    <a:clrScheme name="Simple Light">
      <a:dk1>
        <a:srgbClr val="000034"/>
      </a:dk1>
      <a:lt1>
        <a:srgbClr val="F8F8F8"/>
      </a:lt1>
      <a:dk2>
        <a:srgbClr val="00217C"/>
      </a:dk2>
      <a:lt2>
        <a:srgbClr val="045BD6"/>
      </a:lt2>
      <a:accent1>
        <a:srgbClr val="340E7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783</Words>
  <Application>Microsoft Office PowerPoint</Application>
  <PresentationFormat>On-screen Show (16:9)</PresentationFormat>
  <Paragraphs>112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Teko Medium</vt:lpstr>
      <vt:lpstr>Teko Light</vt:lpstr>
      <vt:lpstr>Arial</vt:lpstr>
      <vt:lpstr>Bellota Text</vt:lpstr>
      <vt:lpstr>ＭＳ Ｐゴシック</vt:lpstr>
      <vt:lpstr>Teko</vt:lpstr>
      <vt:lpstr>Times New Roman</vt:lpstr>
      <vt:lpstr>Sora SemiBold</vt:lpstr>
      <vt:lpstr>Calibri</vt:lpstr>
      <vt:lpstr>Bellota Text Light</vt:lpstr>
      <vt:lpstr>Earth and Space Sciences - Science - 8th grade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Lenovo</cp:lastModifiedBy>
  <cp:revision>47</cp:revision>
  <dcterms:modified xsi:type="dcterms:W3CDTF">2025-06-05T14:48:31Z</dcterms:modified>
</cp:coreProperties>
</file>